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70736730825314"/>
          <c:y val="4.4057617797775339E-2"/>
          <c:w val="0.59990667833187583"/>
          <c:h val="0.808098675165604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  <c:pt idx="0">
                  <c:v>maintenance</c:v>
                </c:pt>
              </c:strCache>
            </c:strRef>
          </c:tx>
          <c:invertIfNegative val="0"/>
          <c:cat>
            <c:strRef>
              <c:f>'Sheet1'!$A$2:$A$5</c:f>
              <c:strCache>
                <c:ptCount val="4"/>
                <c:pt idx="0">
                  <c:v>dairy cow 600Kg 40 kg/d</c:v>
                </c:pt>
                <c:pt idx="1">
                  <c:v>beef steer 500 kg 1.4 kg /d</c:v>
                </c:pt>
                <c:pt idx="2">
                  <c:v>beef cow 500kg late preg.</c:v>
                </c:pt>
                <c:pt idx="3">
                  <c:v>Finishing pig 80kg 0.8 kg/d</c:v>
                </c:pt>
              </c:strCache>
            </c:strRef>
          </c:cat>
          <c:val>
            <c:numRef>
              <c:f>'Sheet1'!$B$2:$B$5</c:f>
              <c:numCache>
                <c:formatCode>0%</c:formatCode>
                <c:ptCount val="4"/>
                <c:pt idx="0">
                  <c:v>0.26</c:v>
                </c:pt>
                <c:pt idx="1">
                  <c:v>0.52</c:v>
                </c:pt>
                <c:pt idx="2">
                  <c:v>0.79</c:v>
                </c:pt>
                <c:pt idx="3">
                  <c:v>0.4</c:v>
                </c:pt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  <c:pt idx="0">
                  <c:v>production2</c:v>
                </c:pt>
              </c:strCache>
            </c:strRef>
          </c:tx>
          <c:invertIfNegative val="0"/>
          <c:cat>
            <c:strRef>
              <c:f>'Sheet1'!$A$2:$A$5</c:f>
              <c:strCache>
                <c:ptCount val="4"/>
                <c:pt idx="0">
                  <c:v>dairy cow 600Kg 40 kg/d</c:v>
                </c:pt>
                <c:pt idx="1">
                  <c:v>beef steer 500 kg 1.4 kg /d</c:v>
                </c:pt>
                <c:pt idx="2">
                  <c:v>beef cow 500kg late preg.</c:v>
                </c:pt>
                <c:pt idx="3">
                  <c:v>Finishing pig 80kg 0.8 kg/d</c:v>
                </c:pt>
              </c:strCache>
            </c:strRef>
          </c:cat>
          <c:val>
            <c:numRef>
              <c:f>'Sheet1'!$C$2:$C$5</c:f>
              <c:numCache>
                <c:formatCode>0%</c:formatCode>
                <c:ptCount val="4"/>
                <c:pt idx="0">
                  <c:v>0.74000000000000032</c:v>
                </c:pt>
                <c:pt idx="1">
                  <c:v>0.48000000000000015</c:v>
                </c:pt>
                <c:pt idx="2">
                  <c:v>0.21000000000000008</c:v>
                </c:pt>
                <c:pt idx="3">
                  <c:v>0.60000000000000031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6408320"/>
        <c:axId val="226409856"/>
      </c:barChart>
      <c:catAx>
        <c:axId val="226408320"/>
        <c:scaling>
          <c:orientation val="minMax"/>
        </c:scaling>
        <c:delete val="0"/>
        <c:axPos val="b"/>
        <c:majorTickMark val="out"/>
        <c:minorTickMark val="none"/>
        <c:tickLblPos val="nextTo"/>
        <c:crossAx val="226409856"/>
        <c:crosses val="autoZero"/>
        <c:auto val="1"/>
        <c:lblAlgn val="ctr"/>
        <c:lblOffset val="100"/>
        <c:noMultiLvlLbl val="0"/>
      </c:catAx>
      <c:valAx>
        <c:axId val="2264098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264083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218941382327209"/>
          <c:y val="6.3898887639045124E-2"/>
          <c:w val="0.64012540099154303"/>
          <c:h val="0.630340582427197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</c:v>
                </c:pt>
              </c:strCache>
            </c:strRef>
          </c:tx>
          <c:cat>
            <c:numRef>
              <c:f>Sheet1!$A$2:$A$10</c:f>
              <c:numCache>
                <c:formatCode>General</c:formatCode>
                <c:ptCount val="9"/>
                <c:pt idx="0">
                  <c:v>-1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1">
                  <c:v>78</c:v>
                </c:pt>
                <c:pt idx="2">
                  <c:v>60</c:v>
                </c:pt>
                <c:pt idx="3">
                  <c:v>57</c:v>
                </c:pt>
                <c:pt idx="4">
                  <c:v>59</c:v>
                </c:pt>
                <c:pt idx="5">
                  <c:v>55</c:v>
                </c:pt>
                <c:pt idx="6">
                  <c:v>56</c:v>
                </c:pt>
                <c:pt idx="7">
                  <c:v>56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</c:v>
                </c:pt>
              </c:strCache>
            </c:strRef>
          </c:tx>
          <c:cat>
            <c:numRef>
              <c:f>Sheet1!$A$2:$A$10</c:f>
              <c:numCache>
                <c:formatCode>General</c:formatCode>
                <c:ptCount val="9"/>
                <c:pt idx="0">
                  <c:v>-1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1">
                  <c:v>105</c:v>
                </c:pt>
                <c:pt idx="2">
                  <c:v>87</c:v>
                </c:pt>
                <c:pt idx="3">
                  <c:v>85</c:v>
                </c:pt>
                <c:pt idx="4">
                  <c:v>78</c:v>
                </c:pt>
                <c:pt idx="5">
                  <c:v>77</c:v>
                </c:pt>
                <c:pt idx="6">
                  <c:v>76</c:v>
                </c:pt>
                <c:pt idx="7">
                  <c:v>75</c:v>
                </c:pt>
                <c:pt idx="8">
                  <c:v>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022848"/>
        <c:axId val="131024384"/>
      </c:lineChart>
      <c:catAx>
        <c:axId val="131022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1024384"/>
        <c:crosses val="autoZero"/>
        <c:auto val="1"/>
        <c:lblAlgn val="ctr"/>
        <c:lblOffset val="100"/>
        <c:noMultiLvlLbl val="0"/>
      </c:catAx>
      <c:valAx>
        <c:axId val="131024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10228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0.01736</cdr:x>
      <cdr:y>0.18956</cdr:y>
    </cdr:from>
    <cdr:to>
      <cdr:x>0.1039</cdr:x>
      <cdr:y>0.72528</cdr:y>
    </cdr:to>
    <cdr:sp macro="" textlink="">
      <cdr:nvSpPr>
        <cdr:cNvPr id="2" name="Rounded Rectangle 1"/>
        <cdr:cNvSpPr/>
      </cdr:nvSpPr>
      <cdr:spPr>
        <a:xfrm xmlns:a="http://schemas.openxmlformats.org/drawingml/2006/main" rot="16200000">
          <a:off x="-524610" y="1226530"/>
          <a:ext cx="1714502" cy="474784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/>
            <a:t>Total net energy intake </a:t>
          </a:r>
        </a:p>
        <a:p xmlns:a="http://schemas.openxmlformats.org/drawingml/2006/main">
          <a:r>
            <a:rPr lang="en-US"/>
            <a:t>Mcal/d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0.01977</cdr:x>
      <cdr:y>0.21154</cdr:y>
    </cdr:from>
    <cdr:to>
      <cdr:x>0.10871</cdr:x>
      <cdr:y>0.68956</cdr:y>
    </cdr:to>
    <cdr:sp macro="" textlink="">
      <cdr:nvSpPr>
        <cdr:cNvPr id="2" name="Rounded Rectangle 1"/>
        <cdr:cNvSpPr/>
      </cdr:nvSpPr>
      <cdr:spPr>
        <a:xfrm xmlns:a="http://schemas.openxmlformats.org/drawingml/2006/main" rot="16200000">
          <a:off x="-412506" y="1197951"/>
          <a:ext cx="1529863" cy="487973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/>
            <a:t>heat production (kcal/kg/d)</a:t>
          </a:r>
        </a:p>
      </cdr:txBody>
    </cdr:sp>
  </cdr:relSizeAnchor>
  <cdr:relSizeAnchor xmlns:cdr="http://schemas.openxmlformats.org/drawingml/2006/chartDrawing">
    <cdr:from>
      <cdr:x>0.41159</cdr:x>
      <cdr:y>0.85165</cdr:y>
    </cdr:from>
    <cdr:to>
      <cdr:x>0.63595</cdr:x>
      <cdr:y>0.9533</cdr:y>
    </cdr:to>
    <cdr:sp macro="" textlink="">
      <cdr:nvSpPr>
        <cdr:cNvPr id="3" name="Rounded Rectangle 2"/>
        <cdr:cNvSpPr/>
      </cdr:nvSpPr>
      <cdr:spPr>
        <a:xfrm xmlns:a="http://schemas.openxmlformats.org/drawingml/2006/main">
          <a:off x="2258158" y="2725614"/>
          <a:ext cx="1230923" cy="325316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/>
            <a:t>days fasting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D2C70-AB44-4B22-8169-0659E4774E06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68A4-C788-4713-90FA-C58586734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D2C70-AB44-4B22-8169-0659E4774E06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68A4-C788-4713-90FA-C58586734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D2C70-AB44-4B22-8169-0659E4774E06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68A4-C788-4713-90FA-C58586734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D2C70-AB44-4B22-8169-0659E4774E06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68A4-C788-4713-90FA-C58586734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D2C70-AB44-4B22-8169-0659E4774E06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68A4-C788-4713-90FA-C58586734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D2C70-AB44-4B22-8169-0659E4774E06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68A4-C788-4713-90FA-C58586734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D2C70-AB44-4B22-8169-0659E4774E06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68A4-C788-4713-90FA-C58586734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D2C70-AB44-4B22-8169-0659E4774E06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68A4-C788-4713-90FA-C58586734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D2C70-AB44-4B22-8169-0659E4774E06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68A4-C788-4713-90FA-C58586734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D2C70-AB44-4B22-8169-0659E4774E06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68A4-C788-4713-90FA-C58586734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D2C70-AB44-4B22-8169-0659E4774E06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68A4-C788-4713-90FA-C58586734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2C70-AB44-4B22-8169-0659E4774E06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168A4-C788-4713-90FA-C58586734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Maintenance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Relation between environmental temperature, heat loss, and heat production in a hypothetical </a:t>
            </a:r>
            <a:r>
              <a:rPr lang="en-US" dirty="0" err="1"/>
              <a:t>homeothermic</a:t>
            </a:r>
            <a:r>
              <a:rPr lang="en-US" dirty="0"/>
              <a:t> animal</a:t>
            </a:r>
          </a:p>
          <a:p>
            <a:pPr lvl="0"/>
            <a:r>
              <a:rPr lang="en-US" dirty="0"/>
              <a:t>When environmental temperature falls below the animal’s </a:t>
            </a:r>
            <a:r>
              <a:rPr lang="en-US" b="1" i="1" dirty="0"/>
              <a:t>lower critical temperature,</a:t>
            </a:r>
            <a:r>
              <a:rPr lang="en-US" dirty="0"/>
              <a:t> heat production must increase if normal body temperature is to be maintained.</a:t>
            </a:r>
          </a:p>
          <a:p>
            <a:pPr lvl="0"/>
            <a:r>
              <a:rPr lang="en-US" dirty="0"/>
              <a:t> In most adult animals, this is done by </a:t>
            </a:r>
            <a:r>
              <a:rPr lang="en-US" b="1" i="1" dirty="0"/>
              <a:t>shivering,</a:t>
            </a:r>
            <a:r>
              <a:rPr lang="en-US" dirty="0"/>
              <a:t> in neonates and adults of some cold- adapted species e.g. rodents, extra heat is produced by activation of </a:t>
            </a:r>
            <a:r>
              <a:rPr lang="en-US" b="1" i="1" dirty="0"/>
              <a:t>brown adipose tissue.</a:t>
            </a:r>
            <a:endParaRPr lang="en-US" dirty="0"/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6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lower critical temperature is affected by body size, tissue insulation (body condition), and coat insulation. </a:t>
            </a:r>
          </a:p>
          <a:p>
            <a:pPr lvl="0"/>
            <a:r>
              <a:rPr lang="en-US" dirty="0"/>
              <a:t>Lower critical temperature decreases (i.e. animal becomes more cold resistant) with increasing level of feed intake e.g. sheep fed at different levels at different environmental temperature. 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Definition and 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en-US" dirty="0" smtClean="0"/>
              <a:t> 1.Definition</a:t>
            </a:r>
            <a:endParaRPr lang="en-US" dirty="0"/>
          </a:p>
          <a:p>
            <a:pPr lvl="0"/>
            <a:r>
              <a:rPr lang="en-US" dirty="0"/>
              <a:t>Maintenance energy (protein etc) requirement is the amount of dietary energy (protein etc.) needed to, maintain an animal in zero energy (protein etc.) balance. </a:t>
            </a:r>
          </a:p>
          <a:p>
            <a:pPr lvl="0"/>
            <a:r>
              <a:rPr lang="en-US" dirty="0"/>
              <a:t>Strictly speaking, this definition applies only to a mature, </a:t>
            </a:r>
            <a:r>
              <a:rPr lang="en-US" dirty="0" smtClean="0"/>
              <a:t>non-pregnant</a:t>
            </a:r>
            <a:r>
              <a:rPr lang="en-US" dirty="0"/>
              <a:t>, </a:t>
            </a:r>
            <a:r>
              <a:rPr lang="en-US" dirty="0" smtClean="0"/>
              <a:t>non-lactating </a:t>
            </a:r>
            <a:r>
              <a:rPr lang="en-US" dirty="0"/>
              <a:t>animal, but in practice the concept is widely applied to productive animals.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dirty="0" smtClean="0"/>
              <a:t>2. Significance</a:t>
            </a:r>
            <a:endParaRPr lang="en-US" dirty="0"/>
          </a:p>
          <a:p>
            <a:r>
              <a:rPr lang="en-US" dirty="0"/>
              <a:t>Maintenance feed requirements have a major effect on the overall efficiency of feed utilization because in most productive animals, &gt; 40% of the energy intake is used to support maintenance. 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7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2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Maintenance Energy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r>
              <a:rPr lang="en-US" dirty="0" smtClean="0"/>
              <a:t> 1. Basal </a:t>
            </a:r>
            <a:r>
              <a:rPr lang="en-US" dirty="0"/>
              <a:t>metabolism</a:t>
            </a:r>
          </a:p>
          <a:p>
            <a:pPr lvl="0"/>
            <a:r>
              <a:rPr lang="en-US" dirty="0"/>
              <a:t>Defined as metabolic rate (= heat production) in the </a:t>
            </a:r>
            <a:r>
              <a:rPr lang="en-US" dirty="0" err="1"/>
              <a:t>postabsorptive</a:t>
            </a:r>
            <a:r>
              <a:rPr lang="en-US" dirty="0"/>
              <a:t> state, with minimal physical activity and psychic stress, and thermal neutrality.</a:t>
            </a:r>
          </a:p>
          <a:p>
            <a:pPr lvl="0"/>
            <a:r>
              <a:rPr lang="en-US" dirty="0"/>
              <a:t>Factors affecting basal metabolic rate:</a:t>
            </a:r>
          </a:p>
          <a:p>
            <a:pPr marL="571500" lvl="0" indent="-571500">
              <a:buFont typeface="+mj-lt"/>
              <a:buAutoNum type="romanUcPeriod"/>
            </a:pPr>
            <a:r>
              <a:rPr lang="en-US" dirty="0"/>
              <a:t>Body size </a:t>
            </a:r>
          </a:p>
          <a:p>
            <a:r>
              <a:rPr lang="en-US" dirty="0"/>
              <a:t>Clearly, the bigger an animal, the more heat produces.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1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71500" lvl="0" indent="-571500">
              <a:buNone/>
            </a:pPr>
            <a:r>
              <a:rPr lang="en-US" dirty="0" smtClean="0"/>
              <a:t>ii. Species</a:t>
            </a:r>
            <a:endParaRPr lang="en-US" dirty="0"/>
          </a:p>
          <a:p>
            <a:r>
              <a:rPr lang="en-US" dirty="0"/>
              <a:t>There is considerable variation among species around the </a:t>
            </a:r>
            <a:r>
              <a:rPr lang="en-US" dirty="0" err="1"/>
              <a:t>interspecific</a:t>
            </a:r>
            <a:r>
              <a:rPr lang="en-US" dirty="0"/>
              <a:t> mean for basal heat production of 69 kcal/kg/d e.g. sheep &lt;60 vs. cattle &gt;75.</a:t>
            </a:r>
          </a:p>
          <a:p>
            <a:pPr lvl="0">
              <a:buNone/>
            </a:pPr>
            <a:r>
              <a:rPr lang="en-US" dirty="0" smtClean="0"/>
              <a:t>iii. Age </a:t>
            </a:r>
            <a:endParaRPr lang="en-US" dirty="0"/>
          </a:p>
          <a:p>
            <a:r>
              <a:rPr lang="en-US" dirty="0"/>
              <a:t>Basal heat production, corrected for metabolic body weight, declines quickly during early postnatal life, then more slowly through maturity and old age.</a:t>
            </a:r>
          </a:p>
          <a:p>
            <a:pPr lvl="0">
              <a:buNone/>
            </a:pPr>
            <a:r>
              <a:rPr lang="en-US" dirty="0" smtClean="0"/>
              <a:t>iv.  </a:t>
            </a:r>
            <a:r>
              <a:rPr lang="en-US" dirty="0"/>
              <a:t>Sex </a:t>
            </a:r>
          </a:p>
          <a:p>
            <a:r>
              <a:rPr lang="en-US" dirty="0"/>
              <a:t>Basal heat production of males exceeds that of females, especially after puberty.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5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v.</a:t>
            </a:r>
            <a:r>
              <a:rPr lang="en-US" dirty="0"/>
              <a:t> Previous level of </a:t>
            </a:r>
            <a:r>
              <a:rPr lang="en-US" dirty="0" smtClean="0"/>
              <a:t>nutrition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524000"/>
          <a:ext cx="8001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en-US" dirty="0" smtClean="0"/>
              <a:t> vi. Climate</a:t>
            </a:r>
            <a:endParaRPr lang="en-US" dirty="0"/>
          </a:p>
          <a:p>
            <a:r>
              <a:rPr lang="en-US" dirty="0"/>
              <a:t>Prolong cold increases basal heat production; prolonged heat decreases basal heat production.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Muscular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Effect of exercise on maintenance energy requirements  depend on : </a:t>
            </a:r>
          </a:p>
          <a:p>
            <a:pPr lvl="0"/>
            <a:r>
              <a:rPr lang="en-US" dirty="0" smtClean="0"/>
              <a:t>Work intensity</a:t>
            </a:r>
          </a:p>
          <a:p>
            <a:pPr lvl="0"/>
            <a:r>
              <a:rPr lang="en-US" dirty="0" smtClean="0"/>
              <a:t>Work duration</a:t>
            </a:r>
          </a:p>
          <a:p>
            <a:pPr lvl="0"/>
            <a:r>
              <a:rPr lang="en-US" dirty="0" smtClean="0"/>
              <a:t> NRC tables usually add a correlation factor of 10% fasting heat production to account for effects of activity on the maintenance energy requirements of animals in intensive and semi- intensive production systems. This factor is modified for grazing animals according to distance walked per day.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4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464</Words>
  <Application>Microsoft Office PowerPoint</Application>
  <PresentationFormat>On-screen Show (4:3)</PresentationFormat>
  <Paragraphs>39</Paragraphs>
  <Slides>12</Slides>
  <Notes>0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Maintenance</vt:lpstr>
      <vt:lpstr>Definition and significance</vt:lpstr>
      <vt:lpstr>PowerPoint Presentation</vt:lpstr>
      <vt:lpstr>PowerPoint Presentation</vt:lpstr>
      <vt:lpstr>Maintenance Energy Components</vt:lpstr>
      <vt:lpstr>PowerPoint Presentation</vt:lpstr>
      <vt:lpstr>v. Previous level of nutrition</vt:lpstr>
      <vt:lpstr>PowerPoint Presentation</vt:lpstr>
      <vt:lpstr>Muscular work</vt:lpstr>
      <vt:lpstr>Temperature regulation</vt:lpstr>
      <vt:lpstr>PowerPoint Presentation</vt:lpstr>
      <vt:lpstr>Thank you </vt:lpstr>
    </vt:vector>
  </TitlesOfParts>
  <Company>By DR.Ahmed Saker 2o1O ;)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Maintenance</dc:title>
  <dc:creator>Windows User</dc:creator>
  <cp:lastModifiedBy>Nameer</cp:lastModifiedBy>
  <cp:revision>11</cp:revision>
  <dcterms:created xsi:type="dcterms:W3CDTF">2015-04-14T20:02:43Z</dcterms:created>
  <dcterms:modified xsi:type="dcterms:W3CDTF">2020-05-19T11:01:09Z</dcterms:modified>
</cp:coreProperties>
</file>